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layfair Display"/>
      <p:regular r:id="rId24"/>
      <p:bold r:id="rId25"/>
      <p:italic r:id="rId26"/>
      <p:boldItalic r:id="rId27"/>
    </p:embeddedFont>
    <p:embeddedFont>
      <p:font typeface="Bree Serif"/>
      <p:regular r:id="rId28"/>
    </p:embeddedFont>
    <p:embeddedFont>
      <p:font typeface="Luckiest Guy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layfairDispl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BreeSerif-regular.fntdata"/><Relationship Id="rId27" Type="http://schemas.openxmlformats.org/officeDocument/2006/relationships/font" Target="fonts/PlayfairDispl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uckiestGu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b9e667e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b9e667e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c54ca641b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c54ca641b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c54ca641b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c54ca641b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c54ca641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c54ca641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c54ca641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c54ca641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cd4333246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acd4333246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cd4333246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cd4333246_2_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b9e667edd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ab9e667ed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b9e667edd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b9e667ed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c877142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c877142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Relocating sounds exciting, but for most people it quickly becomes a headache.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there’s the big question — </a:t>
            </a:r>
            <a:r>
              <a:rPr i="1" lang="en">
                <a:solidFill>
                  <a:schemeClr val="dk1"/>
                </a:solidFill>
              </a:rPr>
              <a:t>where should we move?</a:t>
            </a:r>
            <a:r>
              <a:rPr lang="en">
                <a:solidFill>
                  <a:schemeClr val="dk1"/>
                </a:solidFill>
              </a:rPr>
              <a:t> Millions of Americans ask it every year, and it’s overwhelming.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Then comes the trade-off trap: affordable places often feel less safe, while safer areas can be too expensive.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finally, information overload — you have to check FBI crime reports, rent websites, forums, and news sources just to piece together a basic picture.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tool solves all three problems in one place.</a:t>
            </a:r>
            <a:endParaRPr b="1"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b9e667ed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b9e667ed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State Compass is your personal relocation assistant. It cuts through the noise to give you clear, objective facts.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What it does: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Aggregates Data: Pulls live safety and rent data automatically.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Finds Balance: Helps you find the "Sweet Spot" between cost and safety.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Predicts Trends: Tells you if a neighborhood is getting better or worse.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c54ca641b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c54ca641b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tool serves a massive audience.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First, you have individuals — over 25 million people relocate across states every year, many because of work or lifestyle changes.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 there’s the rapidly growing group of remote workers, more than 35 million, who can live anywhere and are highly sensitive to cost-of-living and safety differences.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Families are another major segment. They prioritize safety and school environments, and they often face the hardest trade-offs between crime and affordability.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Finally, there are nearly 20 million students and young professionals who move frequently and need quick, data-driven comparisons.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Altogether, this creates a target market of over 100 million potential users who face the same decision: where should I live next?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b9e667ed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b9e667ed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bab26eea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bab26eea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c54ca641b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c54ca641b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c54ca641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c54ca641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c54ca641b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c54ca641b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 title="Screenshot 2025-11-30 at 1.10.48 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8214" y="53014"/>
            <a:ext cx="855336" cy="7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youtu.be/k-6e5JgvHVQ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27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de.ucr.cjis.gov/LATEST/webapp/#/pages/docApi" TargetMode="External"/><Relationship Id="rId4" Type="http://schemas.openxmlformats.org/officeDocument/2006/relationships/hyperlink" Target="https://www.huduser.gov/portal/dataset/fmr-api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3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 title="Gemini_Generated_Image_3bgvg53bgvg53bgv.png"/>
          <p:cNvPicPr preferRelativeResize="0"/>
          <p:nvPr/>
        </p:nvPicPr>
        <p:blipFill rotWithShape="1">
          <a:blip r:embed="rId3">
            <a:alphaModFix/>
          </a:blip>
          <a:srcRect b="0" l="612" r="612" t="0"/>
          <a:stretch/>
        </p:blipFill>
        <p:spPr>
          <a:xfrm>
            <a:off x="0" y="19936"/>
            <a:ext cx="9143547" cy="510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571500" y="333375"/>
            <a:ext cx="5042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550"/>
              <a:buFont typeface="Arial"/>
              <a:buNone/>
            </a:pPr>
            <a:r>
              <a:rPr lang="en" sz="262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Regional Patterns &amp; Winners</a:t>
            </a:r>
            <a:endParaRPr b="0" i="0" sz="25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571500" y="847725"/>
            <a:ext cx="2571900" cy="1317000"/>
          </a:xfrm>
          <a:prstGeom prst="roundRect">
            <a:avLst>
              <a:gd fmla="val 4751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34"/>
          <p:cNvCxnSpPr/>
          <p:nvPr/>
        </p:nvCxnSpPr>
        <p:spPr>
          <a:xfrm>
            <a:off x="571500" y="866775"/>
            <a:ext cx="2571900" cy="0"/>
          </a:xfrm>
          <a:prstGeom prst="straightConnector1">
            <a:avLst/>
          </a:prstGeom>
          <a:noFill/>
          <a:ln cap="flat" cmpd="sng" w="38100">
            <a:solidFill>
              <a:srgbClr val="0891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4"/>
          <p:cNvSpPr/>
          <p:nvPr/>
        </p:nvSpPr>
        <p:spPr>
          <a:xfrm>
            <a:off x="685800" y="1038225"/>
            <a:ext cx="239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275"/>
              <a:buFont typeface="Arial"/>
              <a:buNone/>
            </a:pPr>
            <a:r>
              <a:rPr b="1" i="0" lang="en" sz="1275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East Coast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685800" y="1341102"/>
            <a:ext cx="23901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5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Safety: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lang="en" sz="975">
                <a:solidFill>
                  <a:srgbClr val="4B5563"/>
                </a:solidFill>
              </a:rPr>
              <a:t>9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975">
                <a:solidFill>
                  <a:srgbClr val="4B5563"/>
                </a:solidFill>
              </a:rPr>
              <a:t>8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Afford: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75">
                <a:solidFill>
                  <a:srgbClr val="4B5563"/>
                </a:solidFill>
              </a:rPr>
              <a:t>57.1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Rent: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$1,</a:t>
            </a:r>
            <a:r>
              <a:rPr lang="en" sz="975">
                <a:solidFill>
                  <a:srgbClr val="4B5563"/>
                </a:solidFill>
              </a:rPr>
              <a:t>620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/mo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3286125" y="847725"/>
            <a:ext cx="2571900" cy="1316700"/>
          </a:xfrm>
          <a:prstGeom prst="roundRect">
            <a:avLst>
              <a:gd fmla="val 4751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34"/>
          <p:cNvCxnSpPr/>
          <p:nvPr/>
        </p:nvCxnSpPr>
        <p:spPr>
          <a:xfrm>
            <a:off x="3286125" y="866775"/>
            <a:ext cx="2571900" cy="0"/>
          </a:xfrm>
          <a:prstGeom prst="straightConnector1">
            <a:avLst/>
          </a:prstGeom>
          <a:noFill/>
          <a:ln cap="flat" cmpd="sng" w="38100">
            <a:solidFill>
              <a:srgbClr val="0891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34"/>
          <p:cNvSpPr/>
          <p:nvPr/>
        </p:nvSpPr>
        <p:spPr>
          <a:xfrm>
            <a:off x="3400425" y="1038225"/>
            <a:ext cx="239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275"/>
              <a:buFont typeface="Arial"/>
              <a:buNone/>
            </a:pPr>
            <a:r>
              <a:rPr b="1" i="0" lang="en" sz="1275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West Coast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3400425" y="1341102"/>
            <a:ext cx="23901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5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Safety: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75">
                <a:solidFill>
                  <a:srgbClr val="4B5563"/>
                </a:solidFill>
              </a:rPr>
              <a:t>36.0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Afford: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75">
                <a:solidFill>
                  <a:srgbClr val="4B5563"/>
                </a:solidFill>
              </a:rPr>
              <a:t>42.6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Rent: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$1,8</a:t>
            </a:r>
            <a:r>
              <a:rPr lang="en" sz="975">
                <a:solidFill>
                  <a:srgbClr val="4B5563"/>
                </a:solidFill>
              </a:rPr>
              <a:t>25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/mo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6000750" y="847725"/>
            <a:ext cx="2571900" cy="1316700"/>
          </a:xfrm>
          <a:prstGeom prst="roundRect">
            <a:avLst>
              <a:gd fmla="val 4751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34"/>
          <p:cNvCxnSpPr/>
          <p:nvPr/>
        </p:nvCxnSpPr>
        <p:spPr>
          <a:xfrm>
            <a:off x="6000750" y="866775"/>
            <a:ext cx="2571900" cy="0"/>
          </a:xfrm>
          <a:prstGeom prst="straightConnector1">
            <a:avLst/>
          </a:prstGeom>
          <a:noFill/>
          <a:ln cap="flat" cmpd="sng" w="38100">
            <a:solidFill>
              <a:srgbClr val="0891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34"/>
          <p:cNvSpPr/>
          <p:nvPr/>
        </p:nvSpPr>
        <p:spPr>
          <a:xfrm>
            <a:off x="6115050" y="1038225"/>
            <a:ext cx="239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275"/>
              <a:buFont typeface="Arial"/>
              <a:buNone/>
            </a:pPr>
            <a:r>
              <a:rPr b="1" i="0" lang="en" sz="1275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Great Lakes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4"/>
          <p:cNvSpPr/>
          <p:nvPr/>
        </p:nvSpPr>
        <p:spPr>
          <a:xfrm>
            <a:off x="6115050" y="1341090"/>
            <a:ext cx="2390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5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Safety: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lang="en" sz="975">
                <a:solidFill>
                  <a:srgbClr val="4B5563"/>
                </a:solidFill>
              </a:rPr>
              <a:t>7.7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4B5563"/>
              </a:buClr>
              <a:buSzPts val="975"/>
              <a:buFont typeface="Arial"/>
              <a:buNone/>
            </a:pP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Afford: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75">
                <a:solidFill>
                  <a:srgbClr val="4B5563"/>
                </a:solidFill>
              </a:rPr>
              <a:t>91.0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Rent: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$1,1</a:t>
            </a:r>
            <a:r>
              <a:rPr lang="en" sz="975">
                <a:solidFill>
                  <a:srgbClr val="4B5563"/>
                </a:solidFill>
              </a:rPr>
              <a:t>37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/mo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571500" y="2355078"/>
            <a:ext cx="2571900" cy="1316700"/>
          </a:xfrm>
          <a:prstGeom prst="roundRect">
            <a:avLst>
              <a:gd fmla="val 4751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" name="Google Shape;236;p34"/>
          <p:cNvCxnSpPr/>
          <p:nvPr/>
        </p:nvCxnSpPr>
        <p:spPr>
          <a:xfrm>
            <a:off x="571500" y="2375553"/>
            <a:ext cx="2571900" cy="0"/>
          </a:xfrm>
          <a:prstGeom prst="straightConnector1">
            <a:avLst/>
          </a:prstGeom>
          <a:noFill/>
          <a:ln cap="flat" cmpd="sng" w="38100">
            <a:solidFill>
              <a:srgbClr val="0891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34"/>
          <p:cNvSpPr/>
          <p:nvPr/>
        </p:nvSpPr>
        <p:spPr>
          <a:xfrm>
            <a:off x="639000" y="2560320"/>
            <a:ext cx="239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275"/>
              <a:buFont typeface="Arial"/>
              <a:buNone/>
            </a:pPr>
            <a:r>
              <a:rPr b="1" i="0" lang="en" sz="1275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Mountain &amp; Plains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639000" y="2862072"/>
            <a:ext cx="2390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5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Safety: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75">
                <a:solidFill>
                  <a:srgbClr val="4B5563"/>
                </a:solidFill>
              </a:rPr>
              <a:t>60.9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Afford: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75">
                <a:solidFill>
                  <a:srgbClr val="4B5563"/>
                </a:solidFill>
              </a:rPr>
              <a:t>99.9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Rent: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$1,</a:t>
            </a:r>
            <a:r>
              <a:rPr lang="en" sz="975">
                <a:solidFill>
                  <a:srgbClr val="4B5563"/>
                </a:solidFill>
              </a:rPr>
              <a:t>167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/mo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3286125" y="2372528"/>
            <a:ext cx="2571900" cy="1316700"/>
          </a:xfrm>
          <a:prstGeom prst="roundRect">
            <a:avLst>
              <a:gd fmla="val 4751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34"/>
          <p:cNvCxnSpPr/>
          <p:nvPr/>
        </p:nvCxnSpPr>
        <p:spPr>
          <a:xfrm>
            <a:off x="3286125" y="2391578"/>
            <a:ext cx="2571900" cy="0"/>
          </a:xfrm>
          <a:prstGeom prst="straightConnector1">
            <a:avLst/>
          </a:prstGeom>
          <a:noFill/>
          <a:ln cap="flat" cmpd="sng" w="38100">
            <a:solidFill>
              <a:srgbClr val="0891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34"/>
          <p:cNvSpPr/>
          <p:nvPr/>
        </p:nvSpPr>
        <p:spPr>
          <a:xfrm>
            <a:off x="3400425" y="2563028"/>
            <a:ext cx="239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275"/>
              <a:buFont typeface="Arial"/>
              <a:buNone/>
            </a:pPr>
            <a:r>
              <a:rPr b="1" i="0" lang="en" sz="1275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Sout</a:t>
            </a:r>
            <a:r>
              <a:rPr b="1" i="0" lang="en" sz="1275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3400425" y="2865893"/>
            <a:ext cx="2390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5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Safety: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r>
              <a:rPr lang="en" sz="975">
                <a:solidFill>
                  <a:srgbClr val="4B5563"/>
                </a:solidFill>
              </a:rPr>
              <a:t>5.6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4B5563"/>
              </a:buClr>
              <a:buSzPts val="975"/>
              <a:buFont typeface="Arial"/>
              <a:buNone/>
            </a:pP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Afford: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75">
                <a:solidFill>
                  <a:srgbClr val="4B5563"/>
                </a:solidFill>
              </a:rPr>
              <a:t>92.5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Rent: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$1,</a:t>
            </a:r>
            <a:r>
              <a:rPr lang="en" sz="975">
                <a:solidFill>
                  <a:srgbClr val="4B5563"/>
                </a:solidFill>
              </a:rPr>
              <a:t>116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/mo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6000750" y="2372528"/>
            <a:ext cx="2571900" cy="1316700"/>
          </a:xfrm>
          <a:prstGeom prst="roundRect">
            <a:avLst>
              <a:gd fmla="val 4751" name="adj"/>
            </a:avLst>
          </a:prstGeom>
          <a:solidFill>
            <a:srgbClr val="F3F4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" name="Google Shape;244;p34"/>
          <p:cNvCxnSpPr/>
          <p:nvPr/>
        </p:nvCxnSpPr>
        <p:spPr>
          <a:xfrm>
            <a:off x="6000750" y="2391578"/>
            <a:ext cx="2571900" cy="0"/>
          </a:xfrm>
          <a:prstGeom prst="straightConnector1">
            <a:avLst/>
          </a:prstGeom>
          <a:noFill/>
          <a:ln cap="flat" cmpd="sng" w="38100">
            <a:solidFill>
              <a:srgbClr val="0891B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34"/>
          <p:cNvSpPr/>
          <p:nvPr/>
        </p:nvSpPr>
        <p:spPr>
          <a:xfrm>
            <a:off x="6115050" y="2563028"/>
            <a:ext cx="2390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275"/>
              <a:buFont typeface="Arial"/>
              <a:buNone/>
            </a:pPr>
            <a:r>
              <a:rPr b="1" lang="en" sz="1275">
                <a:solidFill>
                  <a:srgbClr val="1E3A8A"/>
                </a:solidFill>
              </a:rPr>
              <a:t>Southwest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6115050" y="2912666"/>
            <a:ext cx="23901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5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Safety: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75">
                <a:solidFill>
                  <a:srgbClr val="4B5563"/>
                </a:solidFill>
              </a:rPr>
              <a:t>43.4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Afford: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75">
                <a:solidFill>
                  <a:srgbClr val="4B5563"/>
                </a:solidFill>
              </a:rPr>
              <a:t>57.0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51"/>
              </a:lnSpc>
              <a:spcBef>
                <a:spcPts val="600"/>
              </a:spcBef>
              <a:spcAft>
                <a:spcPts val="0"/>
              </a:spcAft>
              <a:buClr>
                <a:srgbClr val="1F2937"/>
              </a:buClr>
              <a:buSzPts val="975"/>
              <a:buFont typeface="Arial"/>
              <a:buNone/>
            </a:pPr>
            <a:r>
              <a:rPr b="1" i="0" lang="en" sz="97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Rent: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$</a:t>
            </a:r>
            <a:r>
              <a:rPr lang="en" sz="975">
                <a:solidFill>
                  <a:srgbClr val="4B5563"/>
                </a:solidFill>
              </a:rPr>
              <a:t>1620</a:t>
            </a:r>
            <a:r>
              <a:rPr b="0" i="0" lang="en" sz="97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/mo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0c0304c1.png" id="247" name="Google Shape;2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4189880"/>
            <a:ext cx="8001000" cy="6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/>
          <p:nvPr/>
        </p:nvSpPr>
        <p:spPr>
          <a:xfrm>
            <a:off x="751500" y="4370818"/>
            <a:ext cx="78210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🏆 </a:t>
            </a:r>
            <a:r>
              <a:rPr b="1" lang="en" sz="1350">
                <a:solidFill>
                  <a:srgbClr val="1E3A8A"/>
                </a:solidFill>
              </a:rPr>
              <a:t>Great Lakes</a:t>
            </a:r>
            <a:r>
              <a:rPr b="1" i="0" lang="en" sz="1350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 region leads with highest combined scores: Safety </a:t>
            </a:r>
            <a:r>
              <a:rPr b="1" lang="en" sz="1350">
                <a:solidFill>
                  <a:srgbClr val="1E3A8A"/>
                </a:solidFill>
              </a:rPr>
              <a:t>67.7</a:t>
            </a:r>
            <a:r>
              <a:rPr b="1" i="0" lang="en" sz="1350" u="none" cap="none" strike="noStrike">
                <a:solidFill>
                  <a:srgbClr val="1E3A8A"/>
                </a:solidFill>
                <a:latin typeface="Arial"/>
                <a:ea typeface="Arial"/>
                <a:cs typeface="Arial"/>
                <a:sym typeface="Arial"/>
              </a:rPr>
              <a:t>+ Afford </a:t>
            </a:r>
            <a:r>
              <a:rPr b="1" lang="en" sz="1350">
                <a:solidFill>
                  <a:srgbClr val="1E3A8A"/>
                </a:solidFill>
              </a:rPr>
              <a:t>91.0</a:t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571500" y="333375"/>
            <a:ext cx="5790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550"/>
              <a:buFont typeface="Arial"/>
              <a:buNone/>
            </a:pPr>
            <a:r>
              <a:rPr lang="en" sz="262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The Safety-Affordability Trade-Off</a:t>
            </a:r>
            <a:endParaRPr b="0" i="0" sz="25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571500" y="800100"/>
            <a:ext cx="45567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8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425"/>
              <a:buFont typeface="Arial"/>
              <a:buNone/>
            </a:pPr>
            <a:r>
              <a:rPr b="1" i="0" lang="en" sz="1425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Few states excel at both—most force you to choose</a:t>
            </a:r>
            <a:endParaRPr b="0" i="0" sz="14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e16191fb.png" id="255" name="Google Shape;2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239292"/>
            <a:ext cx="3905250" cy="179635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/>
          <p:nvPr/>
        </p:nvSpPr>
        <p:spPr>
          <a:xfrm>
            <a:off x="790575" y="1448842"/>
            <a:ext cx="3585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E40AF"/>
                </a:solidFill>
                <a:latin typeface="Arial"/>
                <a:ea typeface="Arial"/>
                <a:cs typeface="Arial"/>
                <a:sym typeface="Arial"/>
              </a:rPr>
              <a:t>🛡️ Safe but Expensive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790575" y="1829842"/>
            <a:ext cx="3585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lang="en" sz="1125">
                <a:solidFill>
                  <a:srgbClr val="1F2937"/>
                </a:solidFill>
              </a:rPr>
              <a:t>Massachusetts</a:t>
            </a:r>
            <a:r>
              <a:rPr b="1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Safety 8</a:t>
            </a:r>
            <a:r>
              <a:rPr lang="en" sz="1125">
                <a:solidFill>
                  <a:srgbClr val="1F2937"/>
                </a:solidFill>
              </a:rPr>
              <a:t>4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125">
                <a:solidFill>
                  <a:srgbClr val="1F2937"/>
                </a:solidFill>
              </a:rPr>
              <a:t>6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| $2,2</a:t>
            </a:r>
            <a:r>
              <a:rPr lang="en" sz="1125">
                <a:solidFill>
                  <a:srgbClr val="1F2937"/>
                </a:solidFill>
              </a:rPr>
              <a:t>39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/mo</a:t>
            </a:r>
            <a:endParaRPr b="0" i="0" sz="11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790575" y="2087017"/>
            <a:ext cx="3585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lang="en" sz="1125">
                <a:solidFill>
                  <a:srgbClr val="1F2937"/>
                </a:solidFill>
              </a:rPr>
              <a:t>New Jersey</a:t>
            </a:r>
            <a:r>
              <a:rPr b="1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Safety 7</a:t>
            </a:r>
            <a:r>
              <a:rPr lang="en" sz="1125">
                <a:solidFill>
                  <a:srgbClr val="1F2937"/>
                </a:solidFill>
              </a:rPr>
              <a:t>5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125">
                <a:solidFill>
                  <a:srgbClr val="1F2937"/>
                </a:solidFill>
              </a:rPr>
              <a:t>2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| $</a:t>
            </a:r>
            <a:r>
              <a:rPr lang="en" sz="1125">
                <a:solidFill>
                  <a:srgbClr val="1F2937"/>
                </a:solidFill>
              </a:rPr>
              <a:t>2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1125">
                <a:solidFill>
                  <a:srgbClr val="1F2937"/>
                </a:solidFill>
              </a:rPr>
              <a:t>127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/mo</a:t>
            </a:r>
            <a:endParaRPr b="0" i="0" sz="11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790575" y="2344192"/>
            <a:ext cx="3585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Connecticut: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Safety </a:t>
            </a:r>
            <a:r>
              <a:rPr lang="en" sz="1125">
                <a:solidFill>
                  <a:srgbClr val="1F2937"/>
                </a:solidFill>
              </a:rPr>
              <a:t>79.7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| $</a:t>
            </a:r>
            <a:r>
              <a:rPr lang="en" sz="1125">
                <a:solidFill>
                  <a:srgbClr val="1F2937"/>
                </a:solidFill>
              </a:rPr>
              <a:t>1,917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/mo</a:t>
            </a:r>
            <a:endParaRPr b="0" i="0" sz="11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790575" y="2639467"/>
            <a:ext cx="35850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50"/>
              <a:buFont typeface="Arial"/>
              <a:buNone/>
            </a:pPr>
            <a:r>
              <a:rPr b="0" i="1" lang="en" sz="10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Low crime, high cost of living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f0e684d9.png" id="261" name="Google Shape;26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250" y="1239292"/>
            <a:ext cx="3905250" cy="179635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/>
          <p:nvPr/>
        </p:nvSpPr>
        <p:spPr>
          <a:xfrm>
            <a:off x="4886325" y="1448842"/>
            <a:ext cx="3585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92400E"/>
                </a:solidFill>
                <a:latin typeface="Arial"/>
                <a:ea typeface="Arial"/>
                <a:cs typeface="Arial"/>
                <a:sym typeface="Arial"/>
              </a:rPr>
              <a:t>💰 Affordable but Risky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4886325" y="1829842"/>
            <a:ext cx="3585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lang="en" sz="1125">
                <a:solidFill>
                  <a:srgbClr val="1F2937"/>
                </a:solidFill>
              </a:rPr>
              <a:t>Kansas</a:t>
            </a:r>
            <a:r>
              <a:rPr b="1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Afford </a:t>
            </a:r>
            <a:r>
              <a:rPr lang="en" sz="1125">
                <a:solidFill>
                  <a:srgbClr val="1F2937"/>
                </a:solidFill>
              </a:rPr>
              <a:t>96.9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| Crime </a:t>
            </a:r>
            <a:r>
              <a:rPr lang="en" sz="1125">
                <a:solidFill>
                  <a:srgbClr val="1F2937"/>
                </a:solidFill>
              </a:rPr>
              <a:t>221/100k</a:t>
            </a:r>
            <a:endParaRPr b="0" i="0" sz="11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4886325" y="2087017"/>
            <a:ext cx="3585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lang="en" sz="1125">
                <a:solidFill>
                  <a:srgbClr val="1F2937"/>
                </a:solidFill>
              </a:rPr>
              <a:t>Louisiana</a:t>
            </a:r>
            <a:r>
              <a:rPr b="1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Afford </a:t>
            </a:r>
            <a:r>
              <a:rPr lang="en" sz="1125">
                <a:solidFill>
                  <a:srgbClr val="1F2937"/>
                </a:solidFill>
              </a:rPr>
              <a:t>88.9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| Crime </a:t>
            </a:r>
            <a:r>
              <a:rPr lang="en" sz="1125">
                <a:solidFill>
                  <a:srgbClr val="1F2937"/>
                </a:solidFill>
              </a:rPr>
              <a:t>224/100k</a:t>
            </a:r>
            <a:endParaRPr b="0" i="0" sz="11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4886325" y="2344192"/>
            <a:ext cx="3585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New Mexico: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Afford </a:t>
            </a:r>
            <a:r>
              <a:rPr lang="en" sz="1125">
                <a:solidFill>
                  <a:srgbClr val="1F2937"/>
                </a:solidFill>
              </a:rPr>
              <a:t>88.1</a:t>
            </a:r>
            <a:r>
              <a:rPr b="0" i="0" lang="en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| Crime </a:t>
            </a:r>
            <a:r>
              <a:rPr lang="en" sz="1125">
                <a:solidFill>
                  <a:srgbClr val="1F2937"/>
                </a:solidFill>
              </a:rPr>
              <a:t>306/100k</a:t>
            </a:r>
            <a:endParaRPr b="0" i="0" sz="11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4886325" y="2639467"/>
            <a:ext cx="35850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50"/>
              <a:buFont typeface="Arial"/>
              <a:buNone/>
            </a:pPr>
            <a:r>
              <a:rPr b="0" i="1" lang="en" sz="10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Low rent, concerning crime rates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2fd1c713.png" id="267" name="Google Shape;26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226147"/>
            <a:ext cx="8001000" cy="92571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/>
          <p:nvPr/>
        </p:nvSpPr>
        <p:spPr>
          <a:xfrm>
            <a:off x="666369" y="3435697"/>
            <a:ext cx="7811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25"/>
              <a:buFont typeface="Arial"/>
              <a:buNone/>
            </a:pPr>
            <a:r>
              <a:rPr b="1" i="0" lang="en" sz="14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tool helps you find YOUR balance—customize weights to prioritize what matters most to YOU</a:t>
            </a:r>
            <a:endParaRPr b="0" i="0" sz="142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3173850" y="335975"/>
            <a:ext cx="27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b="1" lang="en" sz="2620">
                <a:latin typeface="Bree Serif"/>
                <a:ea typeface="Bree Serif"/>
                <a:cs typeface="Bree Serif"/>
                <a:sym typeface="Bree Serif"/>
              </a:rPr>
              <a:t>Score calculation</a:t>
            </a:r>
            <a:endParaRPr b="1" sz="3150">
              <a:solidFill>
                <a:srgbClr val="22222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929650" y="3244325"/>
            <a:ext cx="3200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Crime Rate:</a:t>
            </a:r>
            <a:endParaRPr sz="150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Average Violent Crime + Average Property Crime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5" name="Google Shape;275;p36"/>
          <p:cNvSpPr/>
          <p:nvPr/>
        </p:nvSpPr>
        <p:spPr>
          <a:xfrm>
            <a:off x="4801675" y="1216625"/>
            <a:ext cx="3200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Affordability Score:</a:t>
            </a: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100 × (Max Rent - State Rent) ÷ (Max Rent - Min Rent)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929650" y="1216625"/>
            <a:ext cx="3200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Safety Score:</a:t>
            </a:r>
            <a:endParaRPr sz="150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100 × (Max Crime - State Crime) ÷ (Max Crime - Min Crime)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77" name="Google Shape;277;p36"/>
          <p:cNvSpPr/>
          <p:nvPr/>
        </p:nvSpPr>
        <p:spPr>
          <a:xfrm>
            <a:off x="4801675" y="3190150"/>
            <a:ext cx="3200400" cy="13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Overall Score:</a:t>
            </a:r>
            <a:endParaRPr sz="150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 (Safety Weight × Safety Score) + 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                (Affordability Weight × Affordability Score)</a:t>
            </a:r>
            <a:endParaRPr sz="15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2620">
                <a:latin typeface="Bree Serif"/>
                <a:ea typeface="Bree Serif"/>
                <a:cs typeface="Bree Serif"/>
                <a:sym typeface="Bree Serif"/>
              </a:rPr>
              <a:t>Demo</a:t>
            </a:r>
            <a:endParaRPr b="1" sz="3150">
              <a:solidFill>
                <a:srgbClr val="22222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1064075" y="2340900"/>
            <a:ext cx="751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https://youtu.be/k-6e5JgvHVQ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/>
          <p:nvPr/>
        </p:nvSpPr>
        <p:spPr>
          <a:xfrm>
            <a:off x="0" y="-11430"/>
            <a:ext cx="9144000" cy="5154930"/>
          </a:xfrm>
          <a:custGeom>
            <a:rect b="b" l="l" r="r" t="t"/>
            <a:pathLst>
              <a:path extrusionOk="0" h="10309860" w="18288000">
                <a:moveTo>
                  <a:pt x="0" y="0"/>
                </a:moveTo>
                <a:lnTo>
                  <a:pt x="18288000" y="0"/>
                </a:lnTo>
                <a:lnTo>
                  <a:pt x="18288000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38"/>
          <p:cNvSpPr/>
          <p:nvPr/>
        </p:nvSpPr>
        <p:spPr>
          <a:xfrm>
            <a:off x="3151176" y="1432394"/>
            <a:ext cx="2543307" cy="462420"/>
          </a:xfrm>
          <a:custGeom>
            <a:rect b="b" l="l" r="r" t="t"/>
            <a:pathLst>
              <a:path extrusionOk="0" h="924839" w="5086614">
                <a:moveTo>
                  <a:pt x="0" y="0"/>
                </a:moveTo>
                <a:lnTo>
                  <a:pt x="5086614" y="0"/>
                </a:lnTo>
                <a:lnTo>
                  <a:pt x="5086614" y="924839"/>
                </a:lnTo>
                <a:lnTo>
                  <a:pt x="0" y="924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8"/>
          <p:cNvSpPr/>
          <p:nvPr/>
        </p:nvSpPr>
        <p:spPr>
          <a:xfrm>
            <a:off x="192492" y="2812312"/>
            <a:ext cx="2543307" cy="462419"/>
          </a:xfrm>
          <a:custGeom>
            <a:rect b="b" l="l" r="r" t="t"/>
            <a:pathLst>
              <a:path extrusionOk="0" h="924839" w="5086614">
                <a:moveTo>
                  <a:pt x="0" y="0"/>
                </a:moveTo>
                <a:lnTo>
                  <a:pt x="5086614" y="0"/>
                </a:lnTo>
                <a:lnTo>
                  <a:pt x="5086614" y="924839"/>
                </a:lnTo>
                <a:lnTo>
                  <a:pt x="0" y="924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38"/>
          <p:cNvSpPr/>
          <p:nvPr/>
        </p:nvSpPr>
        <p:spPr>
          <a:xfrm>
            <a:off x="3300346" y="2812312"/>
            <a:ext cx="2543307" cy="462419"/>
          </a:xfrm>
          <a:custGeom>
            <a:rect b="b" l="l" r="r" t="t"/>
            <a:pathLst>
              <a:path extrusionOk="0" h="924839" w="5086614">
                <a:moveTo>
                  <a:pt x="0" y="0"/>
                </a:moveTo>
                <a:lnTo>
                  <a:pt x="5086614" y="0"/>
                </a:lnTo>
                <a:lnTo>
                  <a:pt x="5086614" y="924839"/>
                </a:lnTo>
                <a:lnTo>
                  <a:pt x="0" y="924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38"/>
          <p:cNvSpPr/>
          <p:nvPr/>
        </p:nvSpPr>
        <p:spPr>
          <a:xfrm>
            <a:off x="6222243" y="2812312"/>
            <a:ext cx="2543307" cy="462419"/>
          </a:xfrm>
          <a:custGeom>
            <a:rect b="b" l="l" r="r" t="t"/>
            <a:pathLst>
              <a:path extrusionOk="0" h="924839" w="5086614">
                <a:moveTo>
                  <a:pt x="0" y="0"/>
                </a:moveTo>
                <a:lnTo>
                  <a:pt x="5086615" y="0"/>
                </a:lnTo>
                <a:lnTo>
                  <a:pt x="5086615" y="924839"/>
                </a:lnTo>
                <a:lnTo>
                  <a:pt x="0" y="924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38"/>
          <p:cNvSpPr/>
          <p:nvPr/>
        </p:nvSpPr>
        <p:spPr>
          <a:xfrm rot="8233555">
            <a:off x="2309203" y="1954478"/>
            <a:ext cx="757517" cy="545412"/>
          </a:xfrm>
          <a:custGeom>
            <a:rect b="b" l="l" r="r" t="t"/>
            <a:pathLst>
              <a:path extrusionOk="0" h="1089395" w="1513049">
                <a:moveTo>
                  <a:pt x="0" y="0"/>
                </a:moveTo>
                <a:lnTo>
                  <a:pt x="1513049" y="0"/>
                </a:lnTo>
                <a:lnTo>
                  <a:pt x="1513049" y="1089395"/>
                </a:lnTo>
                <a:lnTo>
                  <a:pt x="0" y="1089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38"/>
          <p:cNvSpPr/>
          <p:nvPr/>
        </p:nvSpPr>
        <p:spPr>
          <a:xfrm rot="5400000">
            <a:off x="4193732" y="2074203"/>
            <a:ext cx="756524" cy="544697"/>
          </a:xfrm>
          <a:custGeom>
            <a:rect b="b" l="l" r="r" t="t"/>
            <a:pathLst>
              <a:path extrusionOk="0" h="1089395" w="1513049">
                <a:moveTo>
                  <a:pt x="0" y="0"/>
                </a:moveTo>
                <a:lnTo>
                  <a:pt x="1513049" y="0"/>
                </a:lnTo>
                <a:lnTo>
                  <a:pt x="1513049" y="1089396"/>
                </a:lnTo>
                <a:lnTo>
                  <a:pt x="0" y="1089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38"/>
          <p:cNvSpPr/>
          <p:nvPr/>
        </p:nvSpPr>
        <p:spPr>
          <a:xfrm rot="2432349">
            <a:off x="5863805" y="1846523"/>
            <a:ext cx="756562" cy="544725"/>
          </a:xfrm>
          <a:custGeom>
            <a:rect b="b" l="l" r="r" t="t"/>
            <a:pathLst>
              <a:path extrusionOk="0" h="1089395" w="1513049">
                <a:moveTo>
                  <a:pt x="0" y="0"/>
                </a:moveTo>
                <a:lnTo>
                  <a:pt x="1513049" y="0"/>
                </a:lnTo>
                <a:lnTo>
                  <a:pt x="1513049" y="1089395"/>
                </a:lnTo>
                <a:lnTo>
                  <a:pt x="0" y="1089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38"/>
          <p:cNvSpPr/>
          <p:nvPr/>
        </p:nvSpPr>
        <p:spPr>
          <a:xfrm>
            <a:off x="192492" y="2844575"/>
            <a:ext cx="2505485" cy="1368621"/>
          </a:xfrm>
          <a:custGeom>
            <a:rect b="b" l="l" r="r" t="t"/>
            <a:pathLst>
              <a:path extrusionOk="0" h="2737242" w="5010969">
                <a:moveTo>
                  <a:pt x="0" y="0"/>
                </a:moveTo>
                <a:lnTo>
                  <a:pt x="5010968" y="0"/>
                </a:lnTo>
                <a:lnTo>
                  <a:pt x="5010968" y="2737241"/>
                </a:lnTo>
                <a:lnTo>
                  <a:pt x="0" y="2737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1999"/>
            </a:blip>
            <a:stretch>
              <a:fillRect b="0" l="0" r="0" t="0"/>
            </a:stretch>
          </a:blipFill>
          <a:ln>
            <a:noFill/>
          </a:ln>
          <a:effectLst>
            <a:reflection blurRad="0" dir="5400000" dist="38100" endA="0" endPos="30000" fadeDir="5400012" kx="0" rotWithShape="0" algn="bl" stA="36000" stPos="0" sy="-100000" ky="0"/>
          </a:effectLst>
        </p:spPr>
      </p:sp>
      <p:sp>
        <p:nvSpPr>
          <p:cNvPr id="297" name="Google Shape;297;p38"/>
          <p:cNvSpPr/>
          <p:nvPr/>
        </p:nvSpPr>
        <p:spPr>
          <a:xfrm>
            <a:off x="1895693" y="3988004"/>
            <a:ext cx="840107" cy="824832"/>
          </a:xfrm>
          <a:custGeom>
            <a:rect b="b" l="l" r="r" t="t"/>
            <a:pathLst>
              <a:path extrusionOk="0" h="1649664" w="1680214">
                <a:moveTo>
                  <a:pt x="0" y="0"/>
                </a:moveTo>
                <a:lnTo>
                  <a:pt x="1680214" y="0"/>
                </a:lnTo>
                <a:lnTo>
                  <a:pt x="1680214" y="1649665"/>
                </a:lnTo>
                <a:lnTo>
                  <a:pt x="0" y="1649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38"/>
          <p:cNvSpPr txBox="1"/>
          <p:nvPr/>
        </p:nvSpPr>
        <p:spPr>
          <a:xfrm>
            <a:off x="3253190" y="2872230"/>
            <a:ext cx="254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Time Efficiency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6313888" y="2872230"/>
            <a:ext cx="254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Risk Reduction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3324962" y="2901100"/>
            <a:ext cx="2494080" cy="1320897"/>
          </a:xfrm>
          <a:custGeom>
            <a:rect b="b" l="l" r="r" t="t"/>
            <a:pathLst>
              <a:path extrusionOk="0" h="2766276" w="5064121">
                <a:moveTo>
                  <a:pt x="0" y="0"/>
                </a:moveTo>
                <a:lnTo>
                  <a:pt x="5064121" y="0"/>
                </a:lnTo>
                <a:lnTo>
                  <a:pt x="5064121" y="2766276"/>
                </a:lnTo>
                <a:lnTo>
                  <a:pt x="0" y="276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1999"/>
            </a:blip>
            <a:stretch>
              <a:fillRect b="0" l="0" r="0" t="0"/>
            </a:stretch>
          </a:blipFill>
          <a:ln>
            <a:noFill/>
          </a:ln>
          <a:effectLst>
            <a:reflection blurRad="0" dir="5400000" dist="38100" endA="0" endPos="30000" fadeDir="5400012" kx="0" rotWithShape="0" algn="bl" stA="38000" stPos="0" sy="-100000" ky="0"/>
          </a:effectLst>
        </p:spPr>
      </p:sp>
      <p:sp>
        <p:nvSpPr>
          <p:cNvPr id="301" name="Google Shape;301;p38"/>
          <p:cNvSpPr/>
          <p:nvPr/>
        </p:nvSpPr>
        <p:spPr>
          <a:xfrm>
            <a:off x="6247966" y="2880971"/>
            <a:ext cx="2491861" cy="1361179"/>
          </a:xfrm>
          <a:custGeom>
            <a:rect b="b" l="l" r="r" t="t"/>
            <a:pathLst>
              <a:path extrusionOk="0" h="2722358" w="4983722">
                <a:moveTo>
                  <a:pt x="0" y="0"/>
                </a:moveTo>
                <a:lnTo>
                  <a:pt x="4983722" y="0"/>
                </a:lnTo>
                <a:lnTo>
                  <a:pt x="4983722" y="2722358"/>
                </a:lnTo>
                <a:lnTo>
                  <a:pt x="0" y="2722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1999"/>
            </a:blip>
            <a:stretch>
              <a:fillRect b="0" l="0" r="0" t="0"/>
            </a:stretch>
          </a:blipFill>
          <a:ln>
            <a:noFill/>
          </a:ln>
          <a:effectLst>
            <a:reflection blurRad="0" dir="5400000" dist="38100" endA="0" endPos="30000" fadeDir="5400012" kx="0" rotWithShape="0" algn="bl" stA="35000" stPos="0" sy="-100000" ky="0"/>
          </a:effectLst>
        </p:spPr>
      </p:sp>
      <p:sp>
        <p:nvSpPr>
          <p:cNvPr id="302" name="Google Shape;302;p38"/>
          <p:cNvSpPr/>
          <p:nvPr/>
        </p:nvSpPr>
        <p:spPr>
          <a:xfrm>
            <a:off x="5094280" y="3940601"/>
            <a:ext cx="815990" cy="919661"/>
          </a:xfrm>
          <a:custGeom>
            <a:rect b="b" l="l" r="r" t="t"/>
            <a:pathLst>
              <a:path extrusionOk="0" h="1839321" w="1631979">
                <a:moveTo>
                  <a:pt x="0" y="0"/>
                </a:moveTo>
                <a:lnTo>
                  <a:pt x="1631979" y="0"/>
                </a:lnTo>
                <a:lnTo>
                  <a:pt x="1631979" y="1839321"/>
                </a:lnTo>
                <a:lnTo>
                  <a:pt x="0" y="1839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38"/>
          <p:cNvSpPr/>
          <p:nvPr/>
        </p:nvSpPr>
        <p:spPr>
          <a:xfrm>
            <a:off x="7944340" y="3833749"/>
            <a:ext cx="821210" cy="1026513"/>
          </a:xfrm>
          <a:custGeom>
            <a:rect b="b" l="l" r="r" t="t"/>
            <a:pathLst>
              <a:path extrusionOk="0" h="2053025" w="1642420">
                <a:moveTo>
                  <a:pt x="0" y="0"/>
                </a:moveTo>
                <a:lnTo>
                  <a:pt x="1642420" y="0"/>
                </a:lnTo>
                <a:lnTo>
                  <a:pt x="1642420" y="2053025"/>
                </a:lnTo>
                <a:lnTo>
                  <a:pt x="0" y="2053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38"/>
          <p:cNvSpPr txBox="1"/>
          <p:nvPr/>
        </p:nvSpPr>
        <p:spPr>
          <a:xfrm>
            <a:off x="3151176" y="1492313"/>
            <a:ext cx="254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Informed Decisions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192492" y="2872230"/>
            <a:ext cx="2543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Cost </a:t>
            </a:r>
            <a:r>
              <a:rPr lang="en" sz="1700">
                <a:latin typeface="Bree Serif"/>
                <a:ea typeface="Bree Serif"/>
                <a:cs typeface="Bree Serif"/>
                <a:sym typeface="Bree Serif"/>
              </a:rPr>
              <a:t>Optimization</a:t>
            </a:r>
            <a:endParaRPr sz="7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192492" y="3436656"/>
            <a:ext cx="2505600" cy="48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Avoid overpriced or out of </a:t>
            </a:r>
            <a:endParaRPr sz="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budget areas</a:t>
            </a:r>
            <a:endParaRPr sz="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3272102" y="3436656"/>
            <a:ext cx="2505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Reduces days of research </a:t>
            </a:r>
            <a:endParaRPr sz="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into a 5-minute snapshot</a:t>
            </a:r>
            <a:endParaRPr sz="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6222243" y="3436656"/>
            <a:ext cx="2505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Reduces risk from </a:t>
            </a:r>
            <a:endParaRPr sz="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unsafe areas</a:t>
            </a:r>
            <a:endParaRPr sz="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9" name="Google Shape;309;p3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2620">
                <a:latin typeface="Bree Serif"/>
                <a:ea typeface="Bree Serif"/>
                <a:cs typeface="Bree Serif"/>
                <a:sym typeface="Bree Serif"/>
              </a:rPr>
              <a:t>Real World Impact &amp; ROI</a:t>
            </a:r>
            <a:endParaRPr b="1" sz="3150">
              <a:solidFill>
                <a:srgbClr val="22222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0" y="-11425"/>
            <a:ext cx="9144000" cy="5166360"/>
          </a:xfrm>
          <a:custGeom>
            <a:rect b="b" l="l" r="r" t="t"/>
            <a:pathLst>
              <a:path extrusionOk="0" h="10332720" w="18288000">
                <a:moveTo>
                  <a:pt x="0" y="0"/>
                </a:moveTo>
                <a:lnTo>
                  <a:pt x="18288000" y="0"/>
                </a:lnTo>
                <a:lnTo>
                  <a:pt x="18288000" y="10332720"/>
                </a:lnTo>
                <a:lnTo>
                  <a:pt x="0" y="10332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39"/>
          <p:cNvSpPr/>
          <p:nvPr/>
        </p:nvSpPr>
        <p:spPr>
          <a:xfrm rot="812022">
            <a:off x="-491776" y="1554248"/>
            <a:ext cx="3096662" cy="1981864"/>
          </a:xfrm>
          <a:custGeom>
            <a:rect b="b" l="l" r="r" t="t"/>
            <a:pathLst>
              <a:path extrusionOk="0" h="3963727" w="6193323">
                <a:moveTo>
                  <a:pt x="0" y="0"/>
                </a:moveTo>
                <a:lnTo>
                  <a:pt x="6193323" y="0"/>
                </a:lnTo>
                <a:lnTo>
                  <a:pt x="6193323" y="3963726"/>
                </a:lnTo>
                <a:lnTo>
                  <a:pt x="0" y="3963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2000"/>
            </a:blip>
            <a:stretch>
              <a:fillRect b="0" l="0" r="0" t="0"/>
            </a:stretch>
          </a:blipFill>
          <a:ln>
            <a:noFill/>
          </a:ln>
          <a:effectLst>
            <a:outerShdw blurRad="271463" rotWithShape="0" algn="bl" dir="10560000" dist="123825">
              <a:srgbClr val="000000">
                <a:alpha val="0"/>
              </a:srgbClr>
            </a:outerShdw>
          </a:effectLst>
        </p:spPr>
      </p:sp>
      <p:sp>
        <p:nvSpPr>
          <p:cNvPr id="316" name="Google Shape;316;p39"/>
          <p:cNvSpPr/>
          <p:nvPr/>
        </p:nvSpPr>
        <p:spPr>
          <a:xfrm rot="5400000">
            <a:off x="5413196" y="2531058"/>
            <a:ext cx="380996" cy="2436601"/>
          </a:xfrm>
          <a:custGeom>
            <a:rect b="b" l="l" r="r" t="t"/>
            <a:pathLst>
              <a:path extrusionOk="0" h="4873202" w="761992">
                <a:moveTo>
                  <a:pt x="0" y="0"/>
                </a:moveTo>
                <a:lnTo>
                  <a:pt x="761992" y="0"/>
                </a:lnTo>
                <a:lnTo>
                  <a:pt x="761992" y="4873202"/>
                </a:lnTo>
                <a:lnTo>
                  <a:pt x="0" y="4873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39"/>
          <p:cNvSpPr/>
          <p:nvPr/>
        </p:nvSpPr>
        <p:spPr>
          <a:xfrm rot="-5400000">
            <a:off x="8479330" y="2416685"/>
            <a:ext cx="416761" cy="2665331"/>
          </a:xfrm>
          <a:custGeom>
            <a:rect b="b" l="l" r="r" t="t"/>
            <a:pathLst>
              <a:path extrusionOk="0" h="5330661" w="833522">
                <a:moveTo>
                  <a:pt x="0" y="0"/>
                </a:moveTo>
                <a:lnTo>
                  <a:pt x="833522" y="0"/>
                </a:lnTo>
                <a:lnTo>
                  <a:pt x="833522" y="5330661"/>
                </a:lnTo>
                <a:lnTo>
                  <a:pt x="0" y="5330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39"/>
          <p:cNvSpPr/>
          <p:nvPr/>
        </p:nvSpPr>
        <p:spPr>
          <a:xfrm>
            <a:off x="5590175" y="2079950"/>
            <a:ext cx="2202300" cy="274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ree Serif"/>
                <a:ea typeface="Bree Serif"/>
                <a:cs typeface="Bree Serif"/>
                <a:sym typeface="Bree Serif"/>
              </a:rPr>
              <a:t>Web Migration</a:t>
            </a:r>
            <a:endParaRPr b="1"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Moving from a desktop Python script to a React/Flask web application to make it accessible to anyone with a browser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2317850" y="2126525"/>
            <a:ext cx="2254200" cy="270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ree Serif"/>
                <a:ea typeface="Bree Serif"/>
                <a:cs typeface="Bree Serif"/>
                <a:sym typeface="Bree Serif"/>
              </a:rPr>
              <a:t>  Expanded Data Integration</a:t>
            </a:r>
            <a:endParaRPr b="1" sz="1800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Integrate </a:t>
            </a: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Cost-of-Living indexes, Education, Job, Transportation for holistic scoring and relocation system </a:t>
            </a:r>
            <a:r>
              <a:rPr lang="en" sz="16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b="1" sz="16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0" name="Google Shape;320;p39"/>
          <p:cNvSpPr txBox="1"/>
          <p:nvPr>
            <p:ph idx="4294967295" type="title"/>
          </p:nvPr>
        </p:nvSpPr>
        <p:spPr>
          <a:xfrm>
            <a:off x="311700" y="40077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2620">
                <a:latin typeface="Bree Serif"/>
                <a:ea typeface="Bree Serif"/>
                <a:cs typeface="Bree Serif"/>
                <a:sym typeface="Bree Serif"/>
              </a:rPr>
              <a:t>Future Scope</a:t>
            </a:r>
            <a:endParaRPr b="1" sz="3150">
              <a:solidFill>
                <a:srgbClr val="22222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1" name="Google Shape;321;p39"/>
          <p:cNvSpPr/>
          <p:nvPr/>
        </p:nvSpPr>
        <p:spPr>
          <a:xfrm rot="869539">
            <a:off x="6386038" y="23946"/>
            <a:ext cx="3774149" cy="1975636"/>
          </a:xfrm>
          <a:custGeom>
            <a:rect b="b" l="l" r="r" t="t"/>
            <a:pathLst>
              <a:path extrusionOk="0" h="3963727" w="6193323">
                <a:moveTo>
                  <a:pt x="0" y="0"/>
                </a:moveTo>
                <a:lnTo>
                  <a:pt x="6193323" y="0"/>
                </a:lnTo>
                <a:lnTo>
                  <a:pt x="6193323" y="3963726"/>
                </a:lnTo>
                <a:lnTo>
                  <a:pt x="0" y="3963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2000"/>
            </a:blip>
            <a:stretch>
              <a:fillRect b="0" l="0" r="0" t="0"/>
            </a:stretch>
          </a:blipFill>
          <a:ln>
            <a:noFill/>
          </a:ln>
          <a:effectLst>
            <a:outerShdw blurRad="271463" rotWithShape="0" algn="bl" dir="10560000" dist="123825">
              <a:srgbClr val="000000">
                <a:alpha val="0"/>
              </a:srgbClr>
            </a:outerShdw>
          </a:effectLst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Citations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Data sources: 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 FBI Crime Data Explorer API: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- Source:Federal Bureau of Investigation Crime Data Explorer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- URL: </a:t>
            </a:r>
            <a:r>
              <a:rPr lang="en" u="sng">
                <a:solidFill>
                  <a:schemeClr val="hlink"/>
                </a:solidFill>
                <a:latin typeface="Bree Serif"/>
                <a:ea typeface="Bree Serif"/>
                <a:cs typeface="Bree Serif"/>
                <a:sym typeface="Bree Serif"/>
                <a:hlinkClick r:id="rId3"/>
              </a:rPr>
              <a:t>https://cde.ucr.cjis.gov/LATEST/webapp/#/pages/docApi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HUD Fair Market Rent API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- Source: U.S. Department of Housing and Urban Development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- URL: </a:t>
            </a:r>
            <a:r>
              <a:rPr lang="en" u="sng">
                <a:solidFill>
                  <a:schemeClr val="hlink"/>
                </a:solidFill>
                <a:latin typeface="Bree Serif"/>
                <a:ea typeface="Bree Serif"/>
                <a:cs typeface="Bree Serif"/>
                <a:sym typeface="Bree Serif"/>
                <a:hlinkClick r:id="rId4"/>
              </a:rPr>
              <a:t>https://www.huduser.gov/portal/dataset/fmr-api.html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/>
          <p:nvPr/>
        </p:nvSpPr>
        <p:spPr>
          <a:xfrm flipH="1">
            <a:off x="1828800" y="971550"/>
            <a:ext cx="5486400" cy="310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2011650" y="1200150"/>
            <a:ext cx="5120700" cy="27432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latin typeface="Bree Serif"/>
                <a:ea typeface="Bree Serif"/>
                <a:cs typeface="Bree Serif"/>
                <a:sym typeface="Bree Serif"/>
              </a:rPr>
              <a:t>THANK YOU</a:t>
            </a:r>
            <a:endParaRPr b="1" sz="45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458">
                <a:latin typeface="Bree Serif"/>
                <a:ea typeface="Bree Serif"/>
                <a:cs typeface="Bree Serif"/>
                <a:sym typeface="Bree Serif"/>
              </a:rPr>
              <a:t>The Relocation Headache</a:t>
            </a:r>
            <a:endParaRPr b="1" sz="2935">
              <a:solidFill>
                <a:srgbClr val="22222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340">
              <a:solidFill>
                <a:srgbClr val="22222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363500" y="1335850"/>
            <a:ext cx="3993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Where should we move?</a:t>
            </a:r>
            <a:endParaRPr sz="180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363500" y="2619638"/>
            <a:ext cx="3993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The Trade-Off Trap</a:t>
            </a:r>
            <a:endParaRPr sz="180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63600" y="3903425"/>
            <a:ext cx="3993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Information Overload</a:t>
            </a:r>
            <a:endParaRPr sz="180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8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/>
          <p:nvPr/>
        </p:nvSpPr>
        <p:spPr>
          <a:xfrm>
            <a:off x="521075" y="895075"/>
            <a:ext cx="2151000" cy="1068900"/>
          </a:xfrm>
          <a:prstGeom prst="flowChartAlternate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ree Serif"/>
                <a:ea typeface="Bree Serif"/>
                <a:cs typeface="Bree Serif"/>
                <a:sym typeface="Bree Serif"/>
              </a:rPr>
              <a:t>OUR SOLUTION?</a:t>
            </a:r>
            <a:endParaRPr b="1"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3339475" y="1195675"/>
            <a:ext cx="1592700" cy="4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5670000" y="895075"/>
            <a:ext cx="2151000" cy="10689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ree Serif"/>
                <a:ea typeface="Bree Serif"/>
                <a:cs typeface="Bree Serif"/>
                <a:sym typeface="Bree Serif"/>
              </a:rPr>
              <a:t>STATE COMPASS</a:t>
            </a:r>
            <a:endParaRPr b="1"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521075" y="2765475"/>
            <a:ext cx="2057400" cy="12156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ree Serif"/>
                <a:ea typeface="Bree Serif"/>
                <a:cs typeface="Bree Serif"/>
                <a:sym typeface="Bree Serif"/>
              </a:rPr>
              <a:t>Aggregates Data</a:t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3392138" y="2765475"/>
            <a:ext cx="2057400" cy="12156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ree Serif"/>
                <a:ea typeface="Bree Serif"/>
                <a:cs typeface="Bree Serif"/>
                <a:sym typeface="Bree Serif"/>
              </a:rPr>
              <a:t>Finds Balance</a:t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6263225" y="2765475"/>
            <a:ext cx="2057400" cy="12156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Bree Serif"/>
                <a:ea typeface="Bree Serif"/>
                <a:cs typeface="Bree Serif"/>
                <a:sym typeface="Bree Serif"/>
              </a:rPr>
              <a:t>Predicts Trends</a:t>
            </a:r>
            <a:endParaRPr sz="22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File:Data icon coloured.svg - Wikimedia Commons"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78228" y="3793426"/>
            <a:ext cx="1107948" cy="1107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cale icon green.svg - Wikipedia"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176" y="3762751"/>
            <a:ext cx="1068900" cy="106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Twemoji 1f4c8.svg - Wikipedia, la enciclopedia libre"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075" y="3762750"/>
            <a:ext cx="979775" cy="9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1"/>
              </a:buClr>
              <a:buSzPct val="41984"/>
              <a:buFont typeface="Arial"/>
              <a:buNone/>
            </a:pPr>
            <a:r>
              <a:rPr lang="en" sz="2620">
                <a:latin typeface="Bree Serif"/>
                <a:ea typeface="Bree Serif"/>
                <a:cs typeface="Bree Serif"/>
                <a:sym typeface="Bree Serif"/>
              </a:rPr>
              <a:t>Target Users</a:t>
            </a:r>
            <a:endParaRPr sz="3600">
              <a:solidFill>
                <a:srgbClr val="22222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8" name="Google Shape;158;p2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5" y="1017725"/>
            <a:ext cx="6072300" cy="37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6833775" y="2417275"/>
            <a:ext cx="237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8B3A3A"/>
                </a:solidFill>
                <a:latin typeface="Luckiest Guy"/>
                <a:ea typeface="Luckiest Guy"/>
                <a:cs typeface="Luckiest Guy"/>
                <a:sym typeface="Luckiest Guy"/>
              </a:rPr>
              <a:t>102 Million + USERS</a:t>
            </a:r>
            <a:endParaRPr sz="2500">
              <a:solidFill>
                <a:srgbClr val="8B3A3A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2620">
                <a:latin typeface="Bree Serif"/>
                <a:ea typeface="Bree Serif"/>
                <a:cs typeface="Bree Serif"/>
                <a:sym typeface="Bree Serif"/>
              </a:rPr>
              <a:t>Powered by Real Government Data</a:t>
            </a:r>
            <a:endParaRPr b="1" sz="3150">
              <a:solidFill>
                <a:srgbClr val="22222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457200" y="1547200"/>
            <a:ext cx="4114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FBI Crime Data</a:t>
            </a:r>
            <a:endParaRPr b="1" sz="19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6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We stream monthly crime reports directly from the Federal Bureau of Investigation's API to ensure you have the latest safety stats.</a:t>
            </a:r>
            <a:endParaRPr b="1" sz="210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4572000" y="1547200"/>
            <a:ext cx="4114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HUD Rental Data</a:t>
            </a:r>
            <a:endParaRPr b="1" sz="19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6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We fetch fair market rent prices for every state from the Department of Housing and Urban Development to give you accurate cost estimates.</a:t>
            </a:r>
            <a:endParaRPr b="1" sz="210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n" sz="2620">
                <a:latin typeface="Bree Serif"/>
                <a:ea typeface="Bree Serif"/>
                <a:cs typeface="Bree Serif"/>
                <a:sym typeface="Bree Serif"/>
              </a:rPr>
              <a:t>Technical Challenges</a:t>
            </a:r>
            <a:endParaRPr b="1" sz="3150">
              <a:solidFill>
                <a:srgbClr val="22222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457200" y="1547200"/>
            <a:ext cx="4114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Data Gaps</a:t>
            </a:r>
            <a:endParaRPr b="1" sz="19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Challenge:</a:t>
            </a:r>
            <a:r>
              <a:rPr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 Some states had missing monthly crime reports in the FBI API.</a:t>
            </a:r>
            <a:endParaRPr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6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Solution:</a:t>
            </a:r>
            <a:r>
              <a:rPr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 We implemented a cleaning pipeline using Pandas to interpolate missing values and exclude incomplete datasets to ensure accuracy.</a:t>
            </a:r>
            <a:endParaRPr b="1" sz="19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4448500" y="1547200"/>
            <a:ext cx="4114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API Latency</a:t>
            </a:r>
            <a:endParaRPr b="1" sz="19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Challenge:</a:t>
            </a:r>
            <a:r>
              <a:rPr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 High volume of API calls necessitated rescoping</a:t>
            </a:r>
            <a:endParaRPr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6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Solution:</a:t>
            </a:r>
            <a:r>
              <a:rPr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 We created a local csv file that saves data after the first fetch, making subsequent loads instant.</a:t>
            </a:r>
            <a:endParaRPr b="1" sz="19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582750" y="363225"/>
            <a:ext cx="19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b="1" lang="en" sz="2842">
                <a:latin typeface="Bree Serif"/>
                <a:ea typeface="Bree Serif"/>
                <a:cs typeface="Bree Serif"/>
                <a:sym typeface="Bree Serif"/>
              </a:rPr>
              <a:t>Features</a:t>
            </a:r>
            <a:endParaRPr b="1" sz="3372">
              <a:solidFill>
                <a:srgbClr val="22222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6253800" y="1862925"/>
            <a:ext cx="2578500" cy="303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ee Serif"/>
              <a:buChar char="●"/>
            </a:pPr>
            <a:r>
              <a:rPr b="1"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East Coast</a:t>
            </a: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: Maine to Florida (Atlantic states)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West Coast</a:t>
            </a: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: California, Oregon, Washington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Great Lakes</a:t>
            </a: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: OH, MI, IN, WI, IL, MN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Mountain &amp; Plains</a:t>
            </a: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: Dakotas, MT, WY, CO, ID, IA, NE, KS, MO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Southwest</a:t>
            </a: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: AZ, NM, NV, UT, AK, HI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South</a:t>
            </a: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: TX, OK, AR, LA, MS, AL, TN, KY, WV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3282750" y="1908375"/>
            <a:ext cx="2578500" cy="29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ee Serif"/>
              <a:buChar char="●"/>
            </a:pP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1-Bedroom Rent (singles, couples)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ee Serif"/>
              <a:buChar char="●"/>
            </a:pP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2-Bedroom Rent (small families)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ee Serif"/>
              <a:buChar char="●"/>
            </a:pP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3-Bedroom Rent (growing families)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ee Serif"/>
              <a:buChar char="●"/>
            </a:pP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4-Bedroom Rent (larger households)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407400" y="1908375"/>
            <a:ext cx="2482800" cy="299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ee Serif"/>
              <a:buChar char="●"/>
            </a:pP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Violent Crime Rate (assault, robbery, homicide)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ee Serif"/>
              <a:buChar char="●"/>
            </a:pP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Property Crime Rate (theft, burglary, vandalism)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ree Serif"/>
              <a:buChar char="●"/>
            </a:pPr>
            <a:r>
              <a:rPr lang="en" sz="12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Monthly trends over 12 months to identify seasonal patterns</a:t>
            </a:r>
            <a:endParaRPr sz="12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544650" y="1167675"/>
            <a:ext cx="2208300" cy="36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Safety </a:t>
            </a:r>
            <a:endParaRPr b="1" sz="17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3467850" y="1167675"/>
            <a:ext cx="2208300" cy="36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Affordability</a:t>
            </a:r>
            <a:endParaRPr b="1" sz="17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6438900" y="1167675"/>
            <a:ext cx="2208300" cy="36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Geographic</a:t>
            </a:r>
            <a:endParaRPr b="1" sz="17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1818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620">
                <a:latin typeface="Bree Serif"/>
                <a:ea typeface="Bree Serif"/>
                <a:cs typeface="Bree Serif"/>
                <a:sym typeface="Bree Serif"/>
              </a:rPr>
              <a:t>Top Performers</a:t>
            </a:r>
            <a:endParaRPr sz="262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524000"/>
            <a:ext cx="4114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Top 5 Safest </a:t>
            </a:r>
            <a:r>
              <a:rPr b="1" lang="en" sz="19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States</a:t>
            </a:r>
            <a:endParaRPr b="1" sz="19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Idaho - 100.0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New Hampshire - 98.1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Rhode Island - 92.2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Maine - 90.0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Massachusetts - 84.6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4303000" y="1524000"/>
            <a:ext cx="4114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8B3A3A"/>
                </a:solidFill>
                <a:latin typeface="Bree Serif"/>
                <a:ea typeface="Bree Serif"/>
                <a:cs typeface="Bree Serif"/>
                <a:sym typeface="Bree Serif"/>
              </a:rPr>
              <a:t>Top 5 Most Affordable</a:t>
            </a:r>
            <a:endParaRPr b="1" sz="1950">
              <a:solidFill>
                <a:srgbClr val="8B3A3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Nebraska - 100.0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Arkansas - 99.9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Missouri - 98.9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Iowa - 98.5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3337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50"/>
              <a:buFont typeface="Bree Serif"/>
              <a:buAutoNum type="arabicPeriod"/>
            </a:pPr>
            <a:r>
              <a:rPr b="1" lang="en" sz="1650">
                <a:solidFill>
                  <a:srgbClr val="4A4A4A"/>
                </a:solidFill>
                <a:latin typeface="Bree Serif"/>
                <a:ea typeface="Bree Serif"/>
                <a:cs typeface="Bree Serif"/>
                <a:sym typeface="Bree Serif"/>
              </a:rPr>
              <a:t>West Virginia - 97.0</a:t>
            </a:r>
            <a:endParaRPr b="1" sz="1650">
              <a:solidFill>
                <a:srgbClr val="4A4A4A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BE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571500" y="285750"/>
            <a:ext cx="5965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1818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62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The Sweet Spot: Best of Both Worlds</a:t>
            </a:r>
            <a:endParaRPr sz="262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97" name="Google Shape;197;p33"/>
          <p:cNvSpPr/>
          <p:nvPr/>
        </p:nvSpPr>
        <p:spPr>
          <a:xfrm>
            <a:off x="571500" y="685800"/>
            <a:ext cx="4362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States scoring 60+ on BOTH Safety and Affordability</a:t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3"/>
          <p:cNvSpPr/>
          <p:nvPr/>
        </p:nvSpPr>
        <p:spPr>
          <a:xfrm>
            <a:off x="491490" y="1047750"/>
            <a:ext cx="8160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4500"/>
              <a:buFont typeface="Arial"/>
              <a:buNone/>
            </a:pPr>
            <a:r>
              <a:rPr b="1" lang="en" sz="4500">
                <a:solidFill>
                  <a:srgbClr val="16A34A"/>
                </a:solidFill>
              </a:rPr>
              <a:t>20</a:t>
            </a:r>
            <a:endParaRPr b="0" i="0" sz="4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491490" y="1924050"/>
            <a:ext cx="8160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states offer the winning combination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e31ed792.png"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362200"/>
            <a:ext cx="3952875" cy="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704850" y="2495550"/>
            <a:ext cx="3798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75"/>
              <a:buFont typeface="Arial"/>
              <a:buNone/>
            </a:pPr>
            <a:r>
              <a:rPr b="1" i="0" lang="en" sz="1275" u="none" cap="none" strike="noStrik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Idaho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3"/>
          <p:cNvSpPr/>
          <p:nvPr/>
        </p:nvSpPr>
        <p:spPr>
          <a:xfrm>
            <a:off x="704850" y="2760315"/>
            <a:ext cx="3798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975"/>
              <a:buFont typeface="Arial"/>
              <a:buNone/>
            </a:pP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Safety: </a:t>
            </a:r>
            <a:r>
              <a:rPr lang="en" sz="975">
                <a:solidFill>
                  <a:srgbClr val="166534"/>
                </a:solidFill>
              </a:rPr>
              <a:t>100.0</a:t>
            </a: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| Afford: </a:t>
            </a:r>
            <a:r>
              <a:rPr lang="en" sz="975">
                <a:solidFill>
                  <a:srgbClr val="166534"/>
                </a:solidFill>
              </a:rPr>
              <a:t>81.7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b78d628c.png" id="203" name="Google Shape;2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9625" y="2362200"/>
            <a:ext cx="3952875" cy="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>
            <a:off x="4752975" y="2495550"/>
            <a:ext cx="3798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75"/>
              <a:buFont typeface="Arial"/>
              <a:buNone/>
            </a:pPr>
            <a:r>
              <a:rPr b="1" lang="en" sz="1275">
                <a:solidFill>
                  <a:srgbClr val="15803D"/>
                </a:solidFill>
              </a:rPr>
              <a:t>Wisconsin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/>
          <p:nvPr/>
        </p:nvSpPr>
        <p:spPr>
          <a:xfrm>
            <a:off x="4752975" y="2760315"/>
            <a:ext cx="3798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975"/>
              <a:buFont typeface="Arial"/>
              <a:buNone/>
            </a:pP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Safety: </a:t>
            </a:r>
            <a:r>
              <a:rPr lang="en" sz="975">
                <a:solidFill>
                  <a:srgbClr val="166534"/>
                </a:solidFill>
              </a:rPr>
              <a:t>81</a:t>
            </a: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975">
                <a:solidFill>
                  <a:srgbClr val="166534"/>
                </a:solidFill>
              </a:rPr>
              <a:t>9</a:t>
            </a: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| Afford: </a:t>
            </a:r>
            <a:r>
              <a:rPr lang="en" sz="975">
                <a:solidFill>
                  <a:srgbClr val="166534"/>
                </a:solidFill>
              </a:rPr>
              <a:t>91.2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053f7b6d.png" id="206" name="Google Shape;20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162151"/>
            <a:ext cx="3952875" cy="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/>
          <p:nvPr/>
        </p:nvSpPr>
        <p:spPr>
          <a:xfrm>
            <a:off x="704850" y="3295501"/>
            <a:ext cx="3798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75"/>
              <a:buFont typeface="Arial"/>
              <a:buNone/>
            </a:pPr>
            <a:r>
              <a:rPr b="1" lang="en" sz="1275">
                <a:solidFill>
                  <a:srgbClr val="15803D"/>
                </a:solidFill>
              </a:rPr>
              <a:t>Maine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704850" y="3560266"/>
            <a:ext cx="3798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975"/>
              <a:buFont typeface="Arial"/>
              <a:buNone/>
            </a:pP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Safety: </a:t>
            </a:r>
            <a:r>
              <a:rPr lang="en" sz="975">
                <a:solidFill>
                  <a:srgbClr val="166534"/>
                </a:solidFill>
              </a:rPr>
              <a:t>90.0</a:t>
            </a: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| Afford:80.8 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7bb1dd1a.png" id="209" name="Google Shape;20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625" y="3162151"/>
            <a:ext cx="3952875" cy="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/>
          <p:nvPr/>
        </p:nvSpPr>
        <p:spPr>
          <a:xfrm>
            <a:off x="4752975" y="3295501"/>
            <a:ext cx="3798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75"/>
              <a:buFont typeface="Arial"/>
              <a:buNone/>
            </a:pPr>
            <a:r>
              <a:rPr b="1" i="0" lang="en" sz="1275" u="none" cap="none" strike="noStrik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Wyoming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3"/>
          <p:cNvSpPr/>
          <p:nvPr/>
        </p:nvSpPr>
        <p:spPr>
          <a:xfrm>
            <a:off x="4752975" y="3560266"/>
            <a:ext cx="3798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975"/>
              <a:buFont typeface="Arial"/>
              <a:buNone/>
            </a:pP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Safety: 7</a:t>
            </a:r>
            <a:r>
              <a:rPr lang="en" sz="975">
                <a:solidFill>
                  <a:srgbClr val="166534"/>
                </a:solidFill>
              </a:rPr>
              <a:t>9</a:t>
            </a: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975">
                <a:solidFill>
                  <a:srgbClr val="166534"/>
                </a:solidFill>
              </a:rPr>
              <a:t>9</a:t>
            </a: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| Afford: </a:t>
            </a:r>
            <a:r>
              <a:rPr lang="en" sz="975">
                <a:solidFill>
                  <a:srgbClr val="166534"/>
                </a:solidFill>
              </a:rPr>
              <a:t>83</a:t>
            </a: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.9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63c10893.png" id="212" name="Google Shape;21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3962102"/>
            <a:ext cx="3952875" cy="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704850" y="4095452"/>
            <a:ext cx="3798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75"/>
              <a:buFont typeface="Arial"/>
              <a:buNone/>
            </a:pPr>
            <a:r>
              <a:rPr b="1" lang="en" sz="1275">
                <a:solidFill>
                  <a:srgbClr val="15803D"/>
                </a:solidFill>
              </a:rPr>
              <a:t>West Virginia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704850" y="4360218"/>
            <a:ext cx="3798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975"/>
              <a:buFont typeface="Arial"/>
              <a:buNone/>
            </a:pP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Safety: </a:t>
            </a:r>
            <a:r>
              <a:rPr lang="en" sz="975">
                <a:solidFill>
                  <a:srgbClr val="166534"/>
                </a:solidFill>
              </a:rPr>
              <a:t>83.2</a:t>
            </a: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| Afford: </a:t>
            </a:r>
            <a:r>
              <a:rPr lang="en" sz="975">
                <a:solidFill>
                  <a:srgbClr val="166534"/>
                </a:solidFill>
              </a:rPr>
              <a:t>97.0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1355c8aa.png" id="215" name="Google Shape;215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19625" y="3962102"/>
            <a:ext cx="3952875" cy="70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/>
          <p:nvPr/>
        </p:nvSpPr>
        <p:spPr>
          <a:xfrm>
            <a:off x="4752975" y="4095452"/>
            <a:ext cx="3798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75"/>
              <a:buFont typeface="Arial"/>
              <a:buNone/>
            </a:pPr>
            <a:r>
              <a:rPr b="1" i="0" lang="en" sz="1275" u="none" cap="none" strike="noStrik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Iowa</a:t>
            </a:r>
            <a:endParaRPr b="0" i="0" sz="12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4752975" y="4360218"/>
            <a:ext cx="3798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975"/>
              <a:buFont typeface="Arial"/>
              <a:buNone/>
            </a:pP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Safety: 7</a:t>
            </a:r>
            <a:r>
              <a:rPr lang="en" sz="975">
                <a:solidFill>
                  <a:srgbClr val="166534"/>
                </a:solidFill>
              </a:rPr>
              <a:t>8.1</a:t>
            </a:r>
            <a:r>
              <a:rPr b="0" i="0" lang="en" sz="975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 | Afford: </a:t>
            </a:r>
            <a:r>
              <a:rPr lang="en" sz="975">
                <a:solidFill>
                  <a:srgbClr val="166534"/>
                </a:solidFill>
              </a:rPr>
              <a:t>98.5</a:t>
            </a:r>
            <a:endParaRPr b="0" i="0" sz="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